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848" r:id="rId2"/>
    <p:sldMasterId id="2147483860" r:id="rId3"/>
  </p:sldMasterIdLst>
  <p:notesMasterIdLst>
    <p:notesMasterId r:id="rId8"/>
  </p:notesMasterIdLst>
  <p:handoutMasterIdLst>
    <p:handoutMasterId r:id="rId9"/>
  </p:handoutMasterIdLst>
  <p:sldIdLst>
    <p:sldId id="1170" r:id="rId4"/>
    <p:sldId id="1596" r:id="rId5"/>
    <p:sldId id="1610" r:id="rId6"/>
    <p:sldId id="1611" r:id="rId7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крипников" initials="Д.В.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66FF33"/>
    <a:srgbClr val="99FF66"/>
    <a:srgbClr val="97E60A"/>
    <a:srgbClr val="CCFF33"/>
    <a:srgbClr val="7EEA9F"/>
    <a:srgbClr val="FF9933"/>
    <a:srgbClr val="90C5D8"/>
    <a:srgbClr val="8BC2D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3" autoAdjust="0"/>
    <p:restoredTop sz="95863" autoAdjust="0"/>
  </p:normalViewPr>
  <p:slideViewPr>
    <p:cSldViewPr>
      <p:cViewPr varScale="1">
        <p:scale>
          <a:sx n="95" d="100"/>
          <a:sy n="95" d="100"/>
        </p:scale>
        <p:origin x="63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3.0794638338244605E-2"/>
          <c:y val="4.5117725937428139E-2"/>
          <c:w val="0.93841072332351083"/>
          <c:h val="0.7992122322325943"/>
        </c:manualLayout>
      </c:layout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3943416"/>
        <c:axId val="213939496"/>
        <c:axId val="0"/>
      </c:bar3DChart>
      <c:catAx>
        <c:axId val="213943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3939496"/>
        <c:crosses val="autoZero"/>
        <c:auto val="1"/>
        <c:lblAlgn val="ctr"/>
        <c:lblOffset val="100"/>
        <c:noMultiLvlLbl val="0"/>
      </c:catAx>
      <c:valAx>
        <c:axId val="213939496"/>
        <c:scaling>
          <c:orientation val="minMax"/>
        </c:scaling>
        <c:delete val="1"/>
        <c:axPos val="l"/>
        <c:numFmt formatCode="#\ ##0.0" sourceLinked="1"/>
        <c:majorTickMark val="out"/>
        <c:minorTickMark val="none"/>
        <c:tickLblPos val="none"/>
        <c:crossAx val="213943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2"/>
            <a:ext cx="2972337" cy="4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13" tIns="46155" rIns="92313" bIns="46155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067" y="2"/>
            <a:ext cx="2972337" cy="4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13" tIns="46155" rIns="92313" bIns="46155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1C43F3F-7A0D-4E80-B2D1-B7727BA61617}" type="datetime1">
              <a:rPr lang="ru-RU"/>
              <a:pPr>
                <a:defRPr/>
              </a:pPr>
              <a:t>25.03.2021</a:t>
            </a:fld>
            <a:endParaRPr lang="ru-RU" dirty="0"/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8321"/>
            <a:ext cx="2972337" cy="4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13" tIns="46155" rIns="92313" bIns="46155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37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067" y="9448321"/>
            <a:ext cx="2972337" cy="4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13" tIns="46155" rIns="92313" bIns="46155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011175E-E1BD-4FB8-80D5-5DE56E1FAE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0881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2"/>
            <a:ext cx="2972337" cy="4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13" tIns="46155" rIns="92313" bIns="46155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067" y="2"/>
            <a:ext cx="2972337" cy="4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13" tIns="46155" rIns="92313" bIns="46155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A09E055-51D2-44B5-BB8A-3F74EDCFADB4}" type="datetime1">
              <a:rPr lang="ru-RU"/>
              <a:pPr>
                <a:defRPr/>
              </a:pPr>
              <a:t>25.03.2021</a:t>
            </a:fld>
            <a:endParaRPr lang="ru-RU" dirty="0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1388" y="746125"/>
            <a:ext cx="4975225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2" y="4724962"/>
            <a:ext cx="5486400" cy="4476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13" tIns="46155" rIns="92313" bIns="461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48321"/>
            <a:ext cx="2972337" cy="4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13" tIns="46155" rIns="92313" bIns="46155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067" y="9448321"/>
            <a:ext cx="2972337" cy="4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13" tIns="46155" rIns="92313" bIns="46155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F09A586-B2C8-4A12-BA8E-0E156BDB00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96122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09A586-B2C8-4A12-BA8E-0E156BDB000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352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FC7441-E0B3-439C-8325-54F8CA5C5B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585D3-CF7E-42CC-A34B-39C88C2BF3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4513" y="214313"/>
            <a:ext cx="1817687" cy="60944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39863" y="214313"/>
            <a:ext cx="5302250" cy="60944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8708C-360A-4A37-BDF8-74EAE3AC49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D498F7-B7EE-461A-B5C1-5BD47CA15534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AA00EB-120E-4A73-BF49-F2FF72C562F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185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65B473-999B-4FA7-9E65-B12FCABB75E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C97F8C-7B70-469F-99BD-22916FD5926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0879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CEF813-B8F0-4DB6-877F-B9BFA9DEE652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3EF5C8-DA30-4A4F-8BEB-F6AD1DBF843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04640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2D24EA-A5EE-44FC-8109-203593FB0CB6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0F2B-8F70-47D5-B4A4-39A6E29FEEE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66300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DC0CA8-4552-4DBA-83EF-D5FE054F3EA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06A56E-A333-4C61-8E08-8611FFD624D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95047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798106-BE66-4603-8AB4-C630BA99F0A9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B80F07-01D7-46F6-93BF-7E85D5443A7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2380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60E73E-393A-4B9B-AB30-D385CE0F7136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61510F-C643-4AA0-8380-EABBD49AD4D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6370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B13FBD0E-FCE8-463A-8858-F1741EC2A107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3BE658A-C51F-4CE5-A014-80C429963A1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8155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CF373-D2D7-4B41-B251-126AAF6FD1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94ACB9-6B1B-4733-8D06-528C1D05A3B4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C2272D-6230-46C0-B6E2-18597520D0E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04893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6765F6-082A-467E-91F0-594766DC446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4E0319-4005-4E71-8877-6514BCDA0A7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78231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977E83-EA08-4D9D-AACC-0F2A089A074D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F4BF5A-CDCA-4ABB-802A-443D3237E0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9532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90EDF4-DD20-4DCF-B072-AD6FCF01C45E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7DEA3E-E4CB-407D-B657-CAF3B984051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7830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B2FA0F-FF47-451C-B87B-620190FDCF6B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37376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74D41A-3A0D-413C-9EF9-6CA93514A039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385A86-A92A-4EA4-9618-82E9287A24D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12571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7C8E7C-0361-4305-A587-A5116F97FAB7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29D096-54BB-47B4-BC44-E02B886345B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30175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FCAD9E-4683-4811-AE3A-049D2791325F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FE557B-FF79-4E09-86A0-C04C69E7BBD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3086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D3CCD1-9326-4A02-BDB6-FE0C93390EF5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25CCA8-A029-4ACE-A2F9-2618B1ED791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7821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5E16B-CEAE-4E87-AF93-2693D21954C4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FCF6E5-903C-4741-80A7-091C08420D9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3298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BD7355-850B-4754-BAD4-CAFF4DD43A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67B3599-3657-4A23-859D-E0EF92DC4F9C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4B3E528-E862-49EE-BC26-EE88018891A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927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3AAE42-29CA-4A96-BBE2-BE8B1CE40100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440790-7843-4A66-BC88-B6E142EDED7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12809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A3277F-35ED-4052-9210-A16970609FD1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589088-FD8D-4EB4-B3B2-B3EFEB08AAB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1436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5A0C3C-0287-49BC-8075-26406B54F452}" type="datetime1">
              <a:rPr lang="ru-RU" smtClean="0">
                <a:solidFill>
                  <a:srgbClr val="C0504D"/>
                </a:solidFill>
              </a:rPr>
              <a:pPr>
                <a:defRPr/>
              </a:pPr>
              <a:t>25.03.2021</a:t>
            </a:fld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srgbClr val="C050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5D06A-1891-4E5E-98F2-D16C0D4438E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9951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9863" y="1709738"/>
            <a:ext cx="3559175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51438" y="1709738"/>
            <a:ext cx="3560762" cy="4598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5A042-1C1C-4EB5-BC3E-11C3658785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B968D-4D6C-45D9-9298-414BFE4F79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BC50C-F025-4D88-9684-3B96976DEF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68B5F-9977-4F3C-82F2-812503EC12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EBCAC-853C-43A3-916F-6ACF39FF2F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3A1F7-9AAC-4179-A222-1F88C2C950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CCCCFF"/>
            </a:gs>
            <a:gs pos="100000">
              <a:srgbClr val="F0F8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39863" y="214313"/>
            <a:ext cx="72723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39863" y="1709738"/>
            <a:ext cx="7272337" cy="459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29650" y="6237288"/>
            <a:ext cx="576263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0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00C51C1-313E-498A-A33E-EDB43AC6CA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3/25/2021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00C51C1-313E-498A-A33E-EDB43AC6CAA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9430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3/25/2021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00C51C1-313E-498A-A33E-EDB43AC6CAA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4806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730587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бюджета </a:t>
            </a:r>
            <a:r>
              <a:rPr lang="ru-RU" sz="2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Верхнедонского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на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 год</a:t>
            </a:r>
            <a:endParaRPr lang="ru-RU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C97F8C-7B70-469F-99BD-22916FD59261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251520" y="980728"/>
            <a:ext cx="1224136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063812"/>
              </p:ext>
            </p:extLst>
          </p:nvPr>
        </p:nvGraphicFramePr>
        <p:xfrm>
          <a:off x="107506" y="1988841"/>
          <a:ext cx="8856981" cy="4032447"/>
        </p:xfrm>
        <a:graphic>
          <a:graphicData uri="http://schemas.openxmlformats.org/drawingml/2006/table">
            <a:tbl>
              <a:tblPr/>
              <a:tblGrid>
                <a:gridCol w="23903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21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1097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5351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92790">
                <a:tc>
                  <a:txBody>
                    <a:bodyPr/>
                    <a:lstStyle/>
                    <a:p>
                      <a:pPr indent="-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Первоначальный бюджет (решение от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25.12.2020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Вносимые изменения</a:t>
                      </a:r>
                      <a:endParaRPr kumimoji="0" lang="ru-RU" sz="16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Решение от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03.03.2021     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76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Доходы, всего</a:t>
                      </a:r>
                      <a:endParaRPr lang="ru-RU" sz="1600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893 060,7</a:t>
                      </a:r>
                      <a:endParaRPr kumimoji="0" lang="ru-RU" sz="1600" b="1" kern="1200" dirty="0"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+1 909,4</a:t>
                      </a:r>
                      <a:endParaRPr kumimoji="0" lang="ru-RU" sz="1600" b="1" kern="1200" dirty="0"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894 970,1</a:t>
                      </a:r>
                      <a:endParaRPr kumimoji="0" lang="ru-RU" sz="1600" b="1" kern="1200" dirty="0"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927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Безвозмездные поступления из областного </a:t>
                      </a:r>
                      <a:r>
                        <a:rPr lang="ru-RU" sz="1600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бюджета</a:t>
                      </a: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752 824,4</a:t>
                      </a:r>
                      <a:endParaRPr kumimoji="0" lang="ru-RU" sz="16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+45,3</a:t>
                      </a:r>
                      <a:endParaRPr kumimoji="0" lang="ru-RU" sz="16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6858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752 869,7</a:t>
                      </a:r>
                      <a:endParaRPr kumimoji="0" lang="ru-RU" sz="16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12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</a:t>
                      </a: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Расходы, всего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895 340,4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+ 10 515,8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905 856,2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13" marR="8313" marT="83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28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33CC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III</a:t>
                      </a:r>
                      <a:r>
                        <a:rPr lang="ru-RU" sz="1600" b="1" dirty="0">
                          <a:solidFill>
                            <a:srgbClr val="0033CC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Дефицит, Профицит</a:t>
                      </a:r>
                      <a:endParaRPr lang="ru-RU" sz="1600" dirty="0">
                        <a:solidFill>
                          <a:srgbClr val="0033CC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baseline="0" dirty="0" smtClean="0"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- 2 279,7</a:t>
                      </a:r>
                      <a:endParaRPr kumimoji="0" lang="ru-RU" sz="1600" b="1" kern="1200" baseline="0" dirty="0"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baseline="0" dirty="0" smtClean="0"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- 8 606,4</a:t>
                      </a:r>
                      <a:endParaRPr kumimoji="0" lang="ru-RU" sz="1600" b="1" kern="1200" baseline="0" dirty="0"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159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- 10 886,1</a:t>
                      </a:r>
                      <a:endParaRPr kumimoji="0" lang="ru-RU" sz="1600" b="1" kern="1200" dirty="0"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7524328" y="1734925"/>
            <a:ext cx="1296145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ru-RU" sz="1050" b="1" dirty="0">
                <a:solidFill>
                  <a:prstClr val="black"/>
                </a:solidFill>
              </a:rPr>
              <a:t>Тыс. рублей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1921" y="112751"/>
            <a:ext cx="796798" cy="46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548680"/>
            <a:ext cx="8352928" cy="432048"/>
          </a:xfrm>
        </p:spPr>
        <p:txBody>
          <a:bodyPr>
            <a:noAutofit/>
          </a:bodyPr>
          <a:lstStyle/>
          <a:p>
            <a:pPr marL="85725" algn="ctr">
              <a:defRPr/>
            </a:pPr>
            <a:r>
              <a:rPr lang="ru-RU" sz="23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Объемы </a:t>
            </a:r>
            <a:r>
              <a:rPr lang="ru-RU" sz="2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доходов бюджета </a:t>
            </a:r>
            <a:r>
              <a:rPr lang="ru-RU" sz="23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Верхнедонского</a:t>
            </a:r>
            <a:r>
              <a:rPr lang="ru-RU" sz="23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района на </a:t>
            </a:r>
            <a:r>
              <a:rPr lang="ru-RU" sz="23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2021 год</a:t>
            </a:r>
            <a:r>
              <a:rPr lang="ru-RU" sz="25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endParaRPr lang="ru-RU" sz="25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6289675"/>
              </p:ext>
            </p:extLst>
          </p:nvPr>
        </p:nvGraphicFramePr>
        <p:xfrm>
          <a:off x="467544" y="1340768"/>
          <a:ext cx="8208912" cy="4874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41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83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349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315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651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Наименование показателей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Первоначальный бюджет (решение от 25.12.2020 № 77)</a:t>
                      </a:r>
                      <a:endParaRPr kumimoji="0" lang="ru-RU" sz="16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Вносимые изменения</a:t>
                      </a:r>
                      <a:endParaRPr kumimoji="0" lang="ru-RU" sz="16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Решение от 03.03.2021 № 10</a:t>
                      </a:r>
                      <a:endParaRPr kumimoji="0" lang="ru-RU" sz="16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1175"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200" b="0" i="0" u="none" strike="noStrike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ВСЕГО,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893 060,7</a:t>
                      </a:r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rgbClr val="00CC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+1 909,4</a:t>
                      </a:r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rgbClr val="00CC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rgbClr val="00CC00"/>
                          </a:solidFill>
                          <a:latin typeface="Arial" pitchFamily="34" charset="0"/>
                          <a:cs typeface="Arial" pitchFamily="34" charset="0"/>
                        </a:rPr>
                        <a:t>894 970,1</a:t>
                      </a:r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rgbClr val="00CC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174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u="none" strike="noStrike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 том числе: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2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2704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Налоговые и неналоговые доходы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140 236,3</a:t>
                      </a:r>
                      <a:endParaRPr kumimoji="0" lang="ru-RU" sz="2000" b="0" i="0" u="none" strike="noStrike" kern="120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+1 864,1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142 100,4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25107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0" i="0" u="none" strike="noStrike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Дотации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117 521,7</a:t>
                      </a:r>
                      <a:endParaRPr kumimoji="0" lang="ru-RU" sz="2000" b="0" i="0" u="none" strike="noStrike" kern="120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117 521,7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5107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2000" b="0" i="0" u="none" strike="noStrike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Субвенции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512 566,3</a:t>
                      </a:r>
                      <a:endParaRPr kumimoji="0" lang="ru-RU" sz="2000" b="0" i="0" u="none" strike="noStrike" kern="120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0,0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512 566,3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232480">
                <a:tc>
                  <a:txBody>
                    <a:bodyPr/>
                    <a:lstStyle/>
                    <a:p>
                      <a:pPr marL="108000" algn="l" fontAlgn="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Субсидии и иные  межбюджетные трансферты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50000"/>
                        </a:lnSpc>
                      </a:pPr>
                      <a:r>
                        <a:rPr kumimoji="0" lang="ru-RU" sz="2000" b="0" i="0" u="none" strike="noStrike" kern="1200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122 736,4</a:t>
                      </a:r>
                      <a:endParaRPr kumimoji="0" lang="ru-RU" sz="2000" b="0" i="0" u="none" strike="noStrike" kern="120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+45,3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150000"/>
                        </a:lnSpc>
                      </a:pPr>
                      <a:r>
                        <a:rPr lang="ru-RU" sz="2000" b="0" i="0" u="none" strike="noStrike" baseline="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122 781,7</a:t>
                      </a:r>
                      <a:endParaRPr lang="ru-RU" sz="2000" b="0" i="0" u="none" strike="noStrike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2E0CA-C96C-438D-A70A-838A9D6F490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1" name="Заголовок 7"/>
          <p:cNvSpPr txBox="1">
            <a:spLocks/>
          </p:cNvSpPr>
          <p:nvPr/>
        </p:nvSpPr>
        <p:spPr bwMode="auto">
          <a:xfrm>
            <a:off x="7775848" y="1052736"/>
            <a:ext cx="1368152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eaLnBrk="0" hangingPunct="0">
              <a:defRPr/>
            </a:pPr>
            <a:r>
              <a:rPr lang="ru-RU" sz="16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  <a:cs typeface="Arial" pitchFamily="34" charset="0"/>
              </a:rPr>
              <a:t>тыс. рублей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3528" y="6453336"/>
            <a:ext cx="8640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1921" y="112751"/>
            <a:ext cx="796798" cy="46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8261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996609"/>
              </p:ext>
            </p:extLst>
          </p:nvPr>
        </p:nvGraphicFramePr>
        <p:xfrm>
          <a:off x="475330" y="1819562"/>
          <a:ext cx="7941820" cy="476911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54162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9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8490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8836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598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Направления расходов</a:t>
                      </a:r>
                    </a:p>
                  </a:txBody>
                  <a:tcPr marL="8313" marR="8313" marT="83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Первоначальный бюджет (решение от 25.12.2020 № 77)</a:t>
                      </a:r>
                    </a:p>
                  </a:txBody>
                  <a:tcPr marL="8313" marR="8313" marT="83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Решение от 03.03.2020 </a:t>
                      </a:r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8313" marR="8313" marT="83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Вносимые изменения</a:t>
                      </a:r>
                    </a:p>
                  </a:txBody>
                  <a:tcPr marL="8313" marR="8313" marT="8313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Общегосударственные вопросы</a:t>
                      </a: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59 821.5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59 571.5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-250.0</a:t>
                      </a:r>
                    </a:p>
                  </a:txBody>
                  <a:tcPr marL="8313" marR="8313" marT="8313" marB="0" anchor="b"/>
                </a:tc>
              </a:tr>
              <a:tr h="34328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6 072.6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6 072.6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</a:p>
                  </a:txBody>
                  <a:tcPr marL="8313" marR="8313" marT="8313" marB="0" anchor="b"/>
                </a:tc>
              </a:tr>
              <a:tr h="17545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Национальная экономика</a:t>
                      </a: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55 027.3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56 838.1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1 810.8</a:t>
                      </a:r>
                    </a:p>
                  </a:txBody>
                  <a:tcPr marL="8313" marR="8313" marT="8313" marB="0" anchor="b"/>
                </a:tc>
              </a:tr>
              <a:tr h="218503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Жилищно-коммунальное хозяйство</a:t>
                      </a: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9 484.5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9 734.5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250.0</a:t>
                      </a:r>
                    </a:p>
                  </a:txBody>
                  <a:tcPr marL="8313" marR="8313" marT="8313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162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400.0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400.0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</a:p>
                  </a:txBody>
                  <a:tcPr marL="8313" marR="8313" marT="8313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327 808.9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331 799.5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3 990.6</a:t>
                      </a:r>
                    </a:p>
                  </a:txBody>
                  <a:tcPr marL="8313" marR="8313" marT="8313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Культура, кинематография</a:t>
                      </a: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78 236.2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80 816.4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2 580.2</a:t>
                      </a:r>
                    </a:p>
                  </a:txBody>
                  <a:tcPr marL="8313" marR="8313" marT="8313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29 066.5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29 066.5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</a:p>
                  </a:txBody>
                  <a:tcPr marL="8313" marR="8313" marT="8313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282 336.6</a:t>
                      </a:r>
                    </a:p>
                  </a:txBody>
                  <a:tcPr marL="8313" marR="8313" marT="831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284 470.8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2 134.2</a:t>
                      </a:r>
                    </a:p>
                  </a:txBody>
                  <a:tcPr marL="8313" marR="8313" marT="8313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116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 и спорт</a:t>
                      </a: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335.3</a:t>
                      </a:r>
                    </a:p>
                  </a:txBody>
                  <a:tcPr marL="8313" marR="8313" marT="831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335.3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</a:p>
                  </a:txBody>
                  <a:tcPr marL="8313" marR="8313" marT="8313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545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Обслуживание муниципального долга</a:t>
                      </a: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12.7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12.7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</a:p>
                  </a:txBody>
                  <a:tcPr marL="8313" marR="8313" marT="8313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11114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46 738.3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46 738.3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</a:p>
                  </a:txBody>
                  <a:tcPr marL="8313" marR="8313" marT="8313" marB="0" anchor="b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511114">
                <a:tc>
                  <a:txBody>
                    <a:bodyPr/>
                    <a:lstStyle/>
                    <a:p>
                      <a:pPr algn="ctr" rtl="0" fontAlgn="t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t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895 340.40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905 856.20</a:t>
                      </a: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10 515.8</a:t>
                      </a:r>
                    </a:p>
                  </a:txBody>
                  <a:tcPr marL="8313" marR="8313" marT="8313" marB="0" anchor="b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96720">
                <a:tc>
                  <a:txBody>
                    <a:bodyPr/>
                    <a:lstStyle/>
                    <a:p>
                      <a:pPr algn="ctr" rtl="0" fontAlgn="t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13" marR="8313" marT="8313" marB="0"/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13" marR="8313" marT="83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13" marR="8313" marT="8313" marB="0" anchor="b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692697"/>
            <a:ext cx="889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Структура расходов по разделам бюджетной классификации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596336" y="1340768"/>
            <a:ext cx="1368151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prstClr val="black"/>
                </a:solidFill>
              </a:rPr>
              <a:t>тыс. рублей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617226733"/>
              </p:ext>
            </p:extLst>
          </p:nvPr>
        </p:nvGraphicFramePr>
        <p:xfrm flipH="1">
          <a:off x="10332640" y="1915254"/>
          <a:ext cx="72008" cy="73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1921" y="112751"/>
            <a:ext cx="796798" cy="46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3794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373616" cy="63226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Расходы запланированные на  реализацию муниципальных </a:t>
            </a:r>
            <a:r>
              <a:rPr lang="ru-RU" sz="1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программ в 2021 году</a:t>
            </a:r>
            <a:endParaRPr lang="ru-RU" sz="1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58" name="Номер слайда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B4108-8E3B-4090-B5EB-83F9AF377A90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1921" y="112751"/>
            <a:ext cx="796798" cy="46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1709846"/>
              </p:ext>
            </p:extLst>
          </p:nvPr>
        </p:nvGraphicFramePr>
        <p:xfrm>
          <a:off x="504659" y="1532164"/>
          <a:ext cx="8288120" cy="46486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66492"/>
                <a:gridCol w="1084307"/>
                <a:gridCol w="841308"/>
                <a:gridCol w="896013"/>
              </a:tblGrid>
              <a:tr h="6274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Направления расходов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(решение от 25.12.2020 № 77)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</a:rPr>
                        <a:t>Решение от 03.03.2020      № 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</a:rPr>
                        <a:t>Вносимые изменения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ctr"/>
                </a:tc>
              </a:tr>
              <a:tr h="16461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Развитие здравоохранения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26 871.90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26 871.9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</a:tr>
              <a:tr h="12544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Развитие образования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319 564.8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325 021.0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5 456.2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</a:tr>
              <a:tr h="12544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Молодежная политика и социальная активность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253.7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253.7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</a:tr>
              <a:tr h="12544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Социальная поддержка граждан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277 481.8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277 481.8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</a:tr>
              <a:tr h="12544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Доступная среда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2.1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</a:tr>
              <a:tr h="25123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Территориальное планирование и обеспечение доступным и комфортным жильем населения </a:t>
                      </a:r>
                      <a:r>
                        <a:rPr lang="ru-RU" sz="1000" u="none" strike="noStrike" dirty="0" err="1">
                          <a:effectLst/>
                        </a:rPr>
                        <a:t>Верхнедонского</a:t>
                      </a:r>
                      <a:r>
                        <a:rPr lang="ru-RU" sz="1000" u="none" strike="noStrike" dirty="0">
                          <a:effectLst/>
                        </a:rPr>
                        <a:t> района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8 553.0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8 553.0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</a:tr>
              <a:tr h="25123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Обеспечение качественными жилищно-коммунальными услугами населения </a:t>
                      </a:r>
                      <a:r>
                        <a:rPr lang="ru-RU" sz="1000" u="none" strike="noStrike" dirty="0" err="1">
                          <a:effectLst/>
                        </a:rPr>
                        <a:t>Верхнедонского</a:t>
                      </a:r>
                      <a:r>
                        <a:rPr lang="ru-RU" sz="1000" u="none" strike="noStrike" dirty="0">
                          <a:effectLst/>
                        </a:rPr>
                        <a:t> района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7 877.5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7 877.5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</a:tr>
              <a:tr h="25123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Обеспечение общественного порядка и профилактика правонарушений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2 813.4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2 813.0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-0.4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</a:tr>
              <a:tr h="37664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Защита населения и территории от чрезвычайных ситуаций, обеспечение пожарной безопасности и безопасности людей на водных объектах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6 282.6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6 282.6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</a:tr>
              <a:tr h="12544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Развитие культуры и туризма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82 578.7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85 827.9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3 249.2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</a:tr>
              <a:tr h="25123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Охрана окружающей среды и рациональное природопользование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1 897.6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1 897.6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</a:tr>
              <a:tr h="12544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>
                          <a:effectLst/>
                        </a:rPr>
                        <a:t>Развитие физической культуры и спорта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335.3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335.3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</a:tr>
              <a:tr h="12544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Информационное общество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7 001.1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7 001.1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</a:tr>
              <a:tr h="12544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Развитие транспортной системы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51 109.4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52 920.2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1 810.8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</a:tr>
              <a:tr h="25123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Развитие сельского хозяйства и регулирование рынков сельскохозяйственной продукции, сырья и продовольствия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3 895.2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3 895.2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</a:tr>
              <a:tr h="12544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>
                          <a:effectLst/>
                        </a:rPr>
                        <a:t>Муниципальная политика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4 036.30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4 036.3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</a:tr>
              <a:tr h="25123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 dirty="0">
                          <a:effectLst/>
                        </a:rPr>
                        <a:t>Управление муниципальными финансами и создание условий для эффективного управления муниципальными финансами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57 416.40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>
                          <a:effectLst/>
                        </a:rPr>
                        <a:t>57 416.40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</a:tr>
              <a:tr h="12544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00" u="none" strike="noStrike">
                          <a:effectLst/>
                        </a:rPr>
                        <a:t>Комплексное развитие сельских территорий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680.0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>
                          <a:effectLst/>
                        </a:rPr>
                        <a:t>680.0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/>
                </a:tc>
              </a:tr>
              <a:tr h="13124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u="none" strike="noStrike" dirty="0">
                          <a:effectLst/>
                        </a:rPr>
                        <a:t>ИТОГО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858 650.80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869 166.60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000" u="none" strike="noStrike" dirty="0">
                          <a:effectLst/>
                        </a:rPr>
                        <a:t>10 515.8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54" marR="5454" marT="5454" marB="0" anchor="b"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213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195094">
  <a:themeElements>
    <a:clrScheme name="10195094 2">
      <a:dk1>
        <a:srgbClr val="464646"/>
      </a:dk1>
      <a:lt1>
        <a:srgbClr val="FFFFFF"/>
      </a:lt1>
      <a:dk2>
        <a:srgbClr val="000000"/>
      </a:dk2>
      <a:lt2>
        <a:srgbClr val="808080"/>
      </a:lt2>
      <a:accent1>
        <a:srgbClr val="F15D5F"/>
      </a:accent1>
      <a:accent2>
        <a:srgbClr val="3366FF"/>
      </a:accent2>
      <a:accent3>
        <a:srgbClr val="FFFFFF"/>
      </a:accent3>
      <a:accent4>
        <a:srgbClr val="3A3A3A"/>
      </a:accent4>
      <a:accent5>
        <a:srgbClr val="F7B6B6"/>
      </a:accent5>
      <a:accent6>
        <a:srgbClr val="2D5CE7"/>
      </a:accent6>
      <a:hlink>
        <a:srgbClr val="F15D5F"/>
      </a:hlink>
      <a:folHlink>
        <a:srgbClr val="909090"/>
      </a:folHlink>
    </a:clrScheme>
    <a:fontScheme name="1019509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195094 1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3399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2D8A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195094 2">
        <a:dk1>
          <a:srgbClr val="464646"/>
        </a:dk1>
        <a:lt1>
          <a:srgbClr val="FFFFFF"/>
        </a:lt1>
        <a:dk2>
          <a:srgbClr val="000000"/>
        </a:dk2>
        <a:lt2>
          <a:srgbClr val="808080"/>
        </a:lt2>
        <a:accent1>
          <a:srgbClr val="F15D5F"/>
        </a:accent1>
        <a:accent2>
          <a:srgbClr val="3366FF"/>
        </a:accent2>
        <a:accent3>
          <a:srgbClr val="FFFFFF"/>
        </a:accent3>
        <a:accent4>
          <a:srgbClr val="3A3A3A"/>
        </a:accent4>
        <a:accent5>
          <a:srgbClr val="F7B6B6"/>
        </a:accent5>
        <a:accent6>
          <a:srgbClr val="2D5CE7"/>
        </a:accent6>
        <a:hlink>
          <a:srgbClr val="F15D5F"/>
        </a:hlink>
        <a:folHlink>
          <a:srgbClr val="9090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1_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18919</TotalTime>
  <Words>512</Words>
  <Application>Microsoft Office PowerPoint</Application>
  <PresentationFormat>Экран (4:3)</PresentationFormat>
  <Paragraphs>195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Trebuchet MS</vt:lpstr>
      <vt:lpstr>10195094</vt:lpstr>
      <vt:lpstr>Ретро</vt:lpstr>
      <vt:lpstr>1_Ретро</vt:lpstr>
      <vt:lpstr>Основные характеристики бюджета Верхнедонского района на 2021 год</vt:lpstr>
      <vt:lpstr>Объемы доходов бюджета Верхнедонского района на 2021 год </vt:lpstr>
      <vt:lpstr>Презентация PowerPoint</vt:lpstr>
      <vt:lpstr>Расходы запланированные на  реализацию муниципальных программ в 2021 году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Оглавление</dc:title>
  <dc:creator>Захарова</dc:creator>
  <cp:lastModifiedBy>Татьяна Тимощук</cp:lastModifiedBy>
  <cp:revision>2045</cp:revision>
  <cp:lastPrinted>2021-03-25T06:20:48Z</cp:lastPrinted>
  <dcterms:created xsi:type="dcterms:W3CDTF">2011-10-21T12:19:44Z</dcterms:created>
  <dcterms:modified xsi:type="dcterms:W3CDTF">2021-03-25T06:53:59Z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TC101950941049</vt:lpwstr>
  </property>
</Properties>
</file>